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0"/>
  </p:notesMasterIdLst>
  <p:sldIdLst>
    <p:sldId id="256" r:id="rId2"/>
    <p:sldId id="259" r:id="rId3"/>
    <p:sldId id="257" r:id="rId4"/>
    <p:sldId id="275" r:id="rId5"/>
    <p:sldId id="276" r:id="rId6"/>
    <p:sldId id="277" r:id="rId7"/>
    <p:sldId id="280" r:id="rId8"/>
    <p:sldId id="274" r:id="rId9"/>
  </p:sldIdLst>
  <p:sldSz cx="12192000" cy="6858000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4421B-D3A4-457A-B74D-01E408256482}" type="datetimeFigureOut">
              <a:rPr lang="es-CO" smtClean="0"/>
              <a:t>26/02/2025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9DBFA-A0BA-4A6A-9914-C134D885B95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039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9DBFA-A0BA-4A6A-9914-C134D885B959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51150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34BFC1-05F3-F905-92A0-AC3863EAC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19B2D1B-5B17-F76D-DE4F-9C0413240F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ED34B31-588A-8EF5-2929-AA03B530C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B0AC48A-A758-ECCA-8442-D9F0BBDCF5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09DBFA-A0BA-4A6A-9914-C134D885B959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472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pPr algn="l"/>
            <a:fld id="{0DCFB061-4267-4D9F-8017-6F550D3068DF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pPr algn="l"/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196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1BC61-5547-4A60-8DA1-6699760D9972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52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24B9D1C6-60D0-4CD1-8F31-F912522EB041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232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4ED5C-5A53-433E-8A55-46F54CE81DA5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98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ABC0C-B6DF-45E9-B954-11C99AA62C3E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68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71B9-2624-4F21-93EE-35A78B1A0DAD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44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37C2A-BE2E-4840-A907-3254E2916C96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2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749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63A0F-DEF3-4134-98D0-2E1276938A8B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219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fld id="{61A2E4C8-2960-4ADD-862C-4D9643CB15AC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953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fld id="{48BDEA15-09CD-4275-A8E0-385C965F48B0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914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AF8082C-0922-4249-A612-B415F5231620}" type="datetime1">
              <a:rPr lang="en-US" smtClean="0"/>
              <a:t>2/26/2025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97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14" r:id="rId4"/>
    <p:sldLayoutId id="2147483715" r:id="rId5"/>
    <p:sldLayoutId id="2147483720" r:id="rId6"/>
    <p:sldLayoutId id="2147483716" r:id="rId7"/>
    <p:sldLayoutId id="2147483717" r:id="rId8"/>
    <p:sldLayoutId id="2147483718" r:id="rId9"/>
    <p:sldLayoutId id="2147483719" r:id="rId10"/>
    <p:sldLayoutId id="2147483721" r:id="rId11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A164D6B-6878-4B9F-A2D0-985D39B17B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2F176A-9349-4CD7-8042-59C0200C8CE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0904" y="-4078"/>
            <a:ext cx="4641096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1F4485-0977-973F-F8CE-D951516ED0C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742" r="-2" b="-2"/>
          <a:stretch/>
        </p:blipFill>
        <p:spPr>
          <a:xfrm>
            <a:off x="20" y="1074544"/>
            <a:ext cx="7573364" cy="5069861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4E9A171F-91A7-42F8-B25C-E38B244E7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4738AB-B6BE-4867-889A-52CE4AC8DB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5467" y="1095508"/>
            <a:ext cx="4606533" cy="501689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A33D8A2-9612-8EBB-D8CD-7A83391646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96181" y="1355696"/>
            <a:ext cx="4312727" cy="2528515"/>
          </a:xfrm>
        </p:spPr>
        <p:txBody>
          <a:bodyPr anchor="b">
            <a:no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INFORME VIVOCUENCA 2024</a:t>
            </a:r>
            <a:endParaRPr lang="es-CO" sz="2800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951C0D2-3EAF-D62B-A4FC-E4F83EA734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76915" y="4238046"/>
            <a:ext cx="3751260" cy="1741404"/>
          </a:xfrm>
        </p:spPr>
        <p:txBody>
          <a:bodyPr anchor="t">
            <a:normAutofit/>
          </a:bodyPr>
          <a:lstStyle/>
          <a:p>
            <a:r>
              <a:rPr lang="es-ES" sz="2000" b="1" i="1" dirty="0">
                <a:solidFill>
                  <a:schemeClr val="bg1"/>
                </a:solidFill>
              </a:rPr>
              <a:t>Febrero 24 de 2025</a:t>
            </a:r>
          </a:p>
          <a:p>
            <a:pPr algn="ctr"/>
            <a:r>
              <a:rPr lang="es-ES" sz="1200" b="1" i="1" dirty="0">
                <a:solidFill>
                  <a:schemeClr val="bg1"/>
                </a:solidFill>
              </a:rPr>
              <a:t>Coordinación Grupo Financiero</a:t>
            </a:r>
          </a:p>
          <a:p>
            <a:pPr algn="ctr"/>
            <a:r>
              <a:rPr lang="es-ES" sz="1200" b="1" i="1" dirty="0">
                <a:solidFill>
                  <a:schemeClr val="bg1"/>
                </a:solidFill>
              </a:rPr>
              <a:t>SAYF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851D67-7085-40E2-B146-F91433A28E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144405"/>
            <a:ext cx="7534656" cy="734559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C969C2C-E7E3-4052-87D4-61E733EC1B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C60369F-A41B-4D6E-8990-30E2715C57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21459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66FE8BB3-1D8C-DEF4-CC3F-C5568A9198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75"/>
          <a:stretch>
            <a:fillRect/>
          </a:stretch>
        </p:blipFill>
        <p:spPr bwMode="auto">
          <a:xfrm>
            <a:off x="6005416" y="3145004"/>
            <a:ext cx="1124595" cy="8649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5611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FD47D3-C5A0-7B21-3403-B5D0CED14C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FCAB1DF5-F355-BABA-7DB7-5841F289AE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75"/>
          <a:stretch>
            <a:fillRect/>
          </a:stretch>
        </p:blipFill>
        <p:spPr bwMode="auto">
          <a:xfrm>
            <a:off x="472430" y="171162"/>
            <a:ext cx="1124595" cy="86493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EEE19734-99CB-88F2-12D0-100182464DCC}"/>
              </a:ext>
            </a:extLst>
          </p:cNvPr>
          <p:cNvSpPr txBox="1"/>
          <p:nvPr/>
        </p:nvSpPr>
        <p:spPr>
          <a:xfrm>
            <a:off x="301917" y="1314499"/>
            <a:ext cx="259021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Mediante Acuerdo No. 30 de noviembre 07 de 2017, el Consejo Directivo autorizó a Corpocaldas para formar parte de la Corporación Cuenca del Río Chinchiná (</a:t>
            </a:r>
            <a:r>
              <a:rPr lang="es-ES" i="1" dirty="0" err="1">
                <a:latin typeface="Arial" panose="020B0604020202020204" pitchFamily="34" charset="0"/>
                <a:cs typeface="Arial" panose="020B0604020202020204" pitchFamily="34" charset="0"/>
              </a:rPr>
              <a:t>Vivocuenca</a:t>
            </a:r>
            <a:r>
              <a:rPr lang="es-ES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s-CO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85B76E2-75FC-088B-59E3-2246E6A9A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4904" y="751627"/>
            <a:ext cx="7984839" cy="5710157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6C372FE1-2C8B-7080-71BE-DA5B69B616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917" y="4055255"/>
            <a:ext cx="2965450" cy="1104900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C68C9771-E82F-0164-4569-9D7F05033DCD}"/>
              </a:ext>
            </a:extLst>
          </p:cNvPr>
          <p:cNvCxnSpPr/>
          <p:nvPr/>
        </p:nvCxnSpPr>
        <p:spPr>
          <a:xfrm>
            <a:off x="3593592" y="4992624"/>
            <a:ext cx="79552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ángulo 7">
            <a:extLst>
              <a:ext uri="{FF2B5EF4-FFF2-40B4-BE49-F238E27FC236}">
                <a16:creationId xmlns:a16="http://schemas.microsoft.com/office/drawing/2014/main" id="{7D0B5651-B1F3-FA94-FF73-050A9DCFD8E5}"/>
              </a:ext>
            </a:extLst>
          </p:cNvPr>
          <p:cNvSpPr/>
          <p:nvPr/>
        </p:nvSpPr>
        <p:spPr>
          <a:xfrm>
            <a:off x="3564904" y="4992624"/>
            <a:ext cx="7955280" cy="4571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BD2573B-17DC-68B4-0DA5-8A322BC87541}"/>
              </a:ext>
            </a:extLst>
          </p:cNvPr>
          <p:cNvSpPr/>
          <p:nvPr/>
        </p:nvSpPr>
        <p:spPr>
          <a:xfrm>
            <a:off x="3564904" y="5931408"/>
            <a:ext cx="7955280" cy="4571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0956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EA8DCCE-F4C8-8603-8C8A-B6D4C8721D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75"/>
          <a:stretch>
            <a:fillRect/>
          </a:stretch>
        </p:blipFill>
        <p:spPr bwMode="auto">
          <a:xfrm>
            <a:off x="222495" y="192934"/>
            <a:ext cx="1124595" cy="86493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9CD8288-5149-9D94-1726-FE05E9262900}"/>
              </a:ext>
            </a:extLst>
          </p:cNvPr>
          <p:cNvSpPr txBox="1"/>
          <p:nvPr/>
        </p:nvSpPr>
        <p:spPr>
          <a:xfrm>
            <a:off x="8625470" y="1589314"/>
            <a:ext cx="2891616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200" i="1" dirty="0">
                <a:latin typeface="Arial" panose="020B0604020202020204" pitchFamily="34" charset="0"/>
                <a:cs typeface="Arial" panose="020B0604020202020204" pitchFamily="34" charset="0"/>
              </a:rPr>
              <a:t>CDKN: Alianza Clima y Desarrollo: organizaciones liderada por  la organización </a:t>
            </a:r>
            <a:r>
              <a:rPr lang="es-CO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SouthNorth</a:t>
            </a:r>
            <a:r>
              <a:rPr lang="es-CO" sz="1200" i="1" dirty="0">
                <a:latin typeface="Arial" panose="020B0604020202020204" pitchFamily="34" charset="0"/>
                <a:cs typeface="Arial" panose="020B0604020202020204" pitchFamily="34" charset="0"/>
              </a:rPr>
              <a:t> (SSN),ubicada en Sud África en colaboración con la Fundación Futuro Latinoamericano (FFLA) en Quito e ICLEI - Gobiernos Locales para la Sostenibilidad en Sud Asia en Delhi, como así también el </a:t>
            </a:r>
            <a:r>
              <a:rPr lang="es-CO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Overseas</a:t>
            </a:r>
            <a:r>
              <a:rPr lang="es-CO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es-CO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CO" sz="1200" i="1" dirty="0" err="1">
                <a:latin typeface="Arial" panose="020B0604020202020204" pitchFamily="34" charset="0"/>
                <a:cs typeface="Arial" panose="020B0604020202020204" pitchFamily="34" charset="0"/>
              </a:rPr>
              <a:t>Institute</a:t>
            </a:r>
            <a:r>
              <a:rPr lang="es-CO" sz="1200" i="1" dirty="0">
                <a:latin typeface="Arial" panose="020B0604020202020204" pitchFamily="34" charset="0"/>
                <a:cs typeface="Arial" panose="020B0604020202020204" pitchFamily="34" charset="0"/>
              </a:rPr>
              <a:t> (ODI) en Londres: Proyecto aprobado con duración de 2 años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1200" i="1" dirty="0">
                <a:latin typeface="Arial" panose="020B0604020202020204" pitchFamily="34" charset="0"/>
                <a:cs typeface="Arial" panose="020B0604020202020204" pitchFamily="34" charset="0"/>
              </a:rPr>
              <a:t>FFLA: Fundación Futuro Latinoamericano, recursos para consultoría relacionada con el marco jurídico y financiero de los fondos de agua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9AC1DA-38E8-0143-4BD1-C5BF5FE1DAA3}"/>
              </a:ext>
            </a:extLst>
          </p:cNvPr>
          <p:cNvSpPr txBox="1"/>
          <p:nvPr/>
        </p:nvSpPr>
        <p:spPr>
          <a:xfrm>
            <a:off x="3111137" y="621522"/>
            <a:ext cx="42428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/>
              <a:t>APORTES POR ENTIDAD – 2024</a:t>
            </a:r>
            <a:endParaRPr lang="es-CO" b="1" i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6095EED-00FF-EE23-EEB5-C24FAE89FA5B}"/>
              </a:ext>
            </a:extLst>
          </p:cNvPr>
          <p:cNvSpPr txBox="1"/>
          <p:nvPr/>
        </p:nvSpPr>
        <p:spPr>
          <a:xfrm>
            <a:off x="1730393" y="5748380"/>
            <a:ext cx="6610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Presupuesto aprobado mediante acta No.48 de marzo 13-2024 de la Junta Directivo de </a:t>
            </a:r>
            <a:r>
              <a:rPr lang="es-ES" sz="1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Vivocuenca</a:t>
            </a:r>
            <a:endParaRPr lang="es-CO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24D30C8-0C39-8F93-DC90-BE2C2E73CE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1022" y="1057867"/>
            <a:ext cx="6479739" cy="459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845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9BED46-BCA5-436D-DEFE-CCC09DD4F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A3CAE87E-BABD-6FBD-4339-E4BC95D22F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75"/>
          <a:stretch>
            <a:fillRect/>
          </a:stretch>
        </p:blipFill>
        <p:spPr bwMode="auto">
          <a:xfrm>
            <a:off x="0" y="0"/>
            <a:ext cx="1124595" cy="864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B4194F2B-D3EA-3BEC-8BC1-A1FF7CD2F0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047" y="634660"/>
            <a:ext cx="10357123" cy="602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80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2BECBF-D4DC-27CF-39DC-2E23B7AE7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95A4253F-2B86-CF09-B554-471E8E331E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75"/>
          <a:stretch>
            <a:fillRect/>
          </a:stretch>
        </p:blipFill>
        <p:spPr bwMode="auto">
          <a:xfrm>
            <a:off x="167630" y="0"/>
            <a:ext cx="1124595" cy="864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A9568798-1DFF-3D94-D3E6-BEBFD05A7C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2225" y="1015006"/>
            <a:ext cx="10287453" cy="5364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497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EFC67E-10E0-6DF7-2329-C71D3C1118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8E2D41CD-0B45-16F3-025B-18DB556727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75"/>
          <a:stretch>
            <a:fillRect/>
          </a:stretch>
        </p:blipFill>
        <p:spPr bwMode="auto">
          <a:xfrm>
            <a:off x="145273" y="160276"/>
            <a:ext cx="1124595" cy="8649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0815C51B-63FF-9F4E-FC7F-DBA3359807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9867" y="1025209"/>
            <a:ext cx="10366961" cy="5306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631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1EBA1-551D-0927-5DB9-2901A7BFD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21B035C2-353F-1C1F-9BA8-D027D67C3D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5075"/>
          <a:stretch>
            <a:fillRect/>
          </a:stretch>
        </p:blipFill>
        <p:spPr bwMode="auto">
          <a:xfrm>
            <a:off x="222495" y="192934"/>
            <a:ext cx="1124595" cy="86493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69629F77-850A-4B4A-D8AB-B78419C759AC}"/>
              </a:ext>
            </a:extLst>
          </p:cNvPr>
          <p:cNvSpPr txBox="1"/>
          <p:nvPr/>
        </p:nvSpPr>
        <p:spPr>
          <a:xfrm>
            <a:off x="2103120" y="768096"/>
            <a:ext cx="69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PLAN OPERARTIVO 2024 VIVOCUENCA Vs APORTES CORPOCALDAS</a:t>
            </a:r>
            <a:endParaRPr lang="es-CO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3ACC889-2B37-980E-FC64-7AB4F23E4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6624" y="1722744"/>
            <a:ext cx="7587015" cy="436716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76A4C8DD-D8E9-3705-E0EB-908CB90874A6}"/>
              </a:ext>
            </a:extLst>
          </p:cNvPr>
          <p:cNvSpPr txBox="1"/>
          <p:nvPr/>
        </p:nvSpPr>
        <p:spPr>
          <a:xfrm>
            <a:off x="8741066" y="2812160"/>
            <a:ext cx="331508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i="1" dirty="0"/>
              <a:t>CORPOCALDAS APORTO PARA LA EJECUCION DEL PLAN DE ACCIÓN DE VIVOCUENCA EN LA VIGENCIA 2024 EL 61%</a:t>
            </a:r>
          </a:p>
        </p:txBody>
      </p:sp>
    </p:spTree>
    <p:extLst>
      <p:ext uri="{BB962C8B-B14F-4D97-AF65-F5344CB8AC3E}">
        <p14:creationId xmlns:p14="http://schemas.microsoft.com/office/powerpoint/2010/main" val="28465739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8975EA11-83A5-21F4-9268-AAEF26534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2" y="0"/>
            <a:ext cx="12364797" cy="68580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EB319DC8-E4FA-0C75-E6B4-48F35FA229FE}"/>
              </a:ext>
            </a:extLst>
          </p:cNvPr>
          <p:cNvSpPr txBox="1"/>
          <p:nvPr/>
        </p:nvSpPr>
        <p:spPr>
          <a:xfrm>
            <a:off x="4667250" y="4724399"/>
            <a:ext cx="28575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500" b="1" dirty="0"/>
              <a:t>GRACIAS</a:t>
            </a:r>
            <a:endParaRPr lang="es-CO" sz="2500" b="1" dirty="0"/>
          </a:p>
        </p:txBody>
      </p:sp>
    </p:spTree>
    <p:extLst>
      <p:ext uri="{BB962C8B-B14F-4D97-AF65-F5344CB8AC3E}">
        <p14:creationId xmlns:p14="http://schemas.microsoft.com/office/powerpoint/2010/main" val="90138596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175</Words>
  <Application>Microsoft Office PowerPoint</Application>
  <PresentationFormat>Panorámica</PresentationFormat>
  <Paragraphs>14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Aptos</vt:lpstr>
      <vt:lpstr>Arial</vt:lpstr>
      <vt:lpstr>Corbel</vt:lpstr>
      <vt:lpstr>Meiryo</vt:lpstr>
      <vt:lpstr>ShojiVTI</vt:lpstr>
      <vt:lpstr>INFORME VIVOCUENCA 2024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VIVOCUENCA 2024</dc:title>
  <dc:creator>Nidia Sepulveda</dc:creator>
  <cp:lastModifiedBy>Diana Patricia Ospina</cp:lastModifiedBy>
  <cp:revision>22</cp:revision>
  <cp:lastPrinted>2025-02-21T22:25:38Z</cp:lastPrinted>
  <dcterms:created xsi:type="dcterms:W3CDTF">2025-02-18T03:25:59Z</dcterms:created>
  <dcterms:modified xsi:type="dcterms:W3CDTF">2025-02-26T15:47:12Z</dcterms:modified>
</cp:coreProperties>
</file>